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handoutMasterIdLst>
    <p:handoutMasterId r:id="rId67"/>
  </p:handoutMasterIdLst>
  <p:sldIdLst>
    <p:sldId id="662" r:id="rId2"/>
    <p:sldId id="959" r:id="rId3"/>
    <p:sldId id="1012" r:id="rId4"/>
    <p:sldId id="1018" r:id="rId5"/>
    <p:sldId id="1019" r:id="rId6"/>
    <p:sldId id="1013" r:id="rId7"/>
    <p:sldId id="1014" r:id="rId8"/>
    <p:sldId id="1015" r:id="rId9"/>
    <p:sldId id="1020" r:id="rId10"/>
    <p:sldId id="1016" r:id="rId11"/>
    <p:sldId id="1022" r:id="rId12"/>
    <p:sldId id="1021" r:id="rId13"/>
    <p:sldId id="995" r:id="rId14"/>
    <p:sldId id="998" r:id="rId15"/>
    <p:sldId id="997" r:id="rId16"/>
    <p:sldId id="996" r:id="rId17"/>
    <p:sldId id="1003" r:id="rId18"/>
    <p:sldId id="999" r:id="rId19"/>
    <p:sldId id="1001" r:id="rId20"/>
    <p:sldId id="960" r:id="rId21"/>
    <p:sldId id="986" r:id="rId22"/>
    <p:sldId id="987" r:id="rId23"/>
    <p:sldId id="988" r:id="rId24"/>
    <p:sldId id="991" r:id="rId25"/>
    <p:sldId id="992" r:id="rId26"/>
    <p:sldId id="994" r:id="rId27"/>
    <p:sldId id="993" r:id="rId28"/>
    <p:sldId id="989" r:id="rId29"/>
    <p:sldId id="1005" r:id="rId30"/>
    <p:sldId id="1006" r:id="rId31"/>
    <p:sldId id="1007" r:id="rId32"/>
    <p:sldId id="1008" r:id="rId33"/>
    <p:sldId id="1009" r:id="rId34"/>
    <p:sldId id="1010" r:id="rId35"/>
    <p:sldId id="1011" r:id="rId36"/>
    <p:sldId id="1004" r:id="rId37"/>
    <p:sldId id="1025" r:id="rId38"/>
    <p:sldId id="1026" r:id="rId39"/>
    <p:sldId id="921" r:id="rId40"/>
    <p:sldId id="1023" r:id="rId41"/>
    <p:sldId id="904" r:id="rId42"/>
    <p:sldId id="911" r:id="rId43"/>
    <p:sldId id="914" r:id="rId44"/>
    <p:sldId id="915" r:id="rId45"/>
    <p:sldId id="916" r:id="rId46"/>
    <p:sldId id="912" r:id="rId47"/>
    <p:sldId id="917" r:id="rId48"/>
    <p:sldId id="929" r:id="rId49"/>
    <p:sldId id="930" r:id="rId50"/>
    <p:sldId id="926" r:id="rId51"/>
    <p:sldId id="927" r:id="rId52"/>
    <p:sldId id="928" r:id="rId53"/>
    <p:sldId id="940" r:id="rId54"/>
    <p:sldId id="931" r:id="rId55"/>
    <p:sldId id="925" r:id="rId56"/>
    <p:sldId id="918" r:id="rId57"/>
    <p:sldId id="1024" r:id="rId58"/>
    <p:sldId id="1027" r:id="rId59"/>
    <p:sldId id="1028" r:id="rId60"/>
    <p:sldId id="1029" r:id="rId61"/>
    <p:sldId id="1030" r:id="rId62"/>
    <p:sldId id="1031" r:id="rId63"/>
    <p:sldId id="1032" r:id="rId64"/>
    <p:sldId id="1033" r:id="rId65"/>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85" d="100"/>
          <a:sy n="85" d="100"/>
        </p:scale>
        <p:origin x="-1760" y="-3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19/11/2012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Which events are joint actions?  Nearly all philosophers and quite a few psychologists have assumed that this question can be fully answered by appeal to a special kind of intention,</a:t>
            </a:r>
            <a:r>
              <a:rPr lang="en-US" baseline="0" dirty="0" smtClean="0"/>
              <a:t> often</a:t>
            </a:r>
            <a:r>
              <a:rPr lang="en-US" dirty="0" smtClean="0"/>
              <a:t> called</a:t>
            </a:r>
            <a:r>
              <a:rPr lang="en-US" baseline="0" dirty="0" smtClean="0"/>
              <a:t> </a:t>
            </a:r>
            <a:r>
              <a:rPr lang="en-US" dirty="0" smtClean="0"/>
              <a:t>shared intention.  According</a:t>
            </a:r>
            <a:r>
              <a:rPr lang="en-US" baseline="0" dirty="0" smtClean="0"/>
              <a:t> to them, for an event to be a joint action is for it to stand in an appropriate relation to a shared intention.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 conclusion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I’ve developed two ideas.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first is that it’s a mistake to think we can fully explain what joint action is by appeal to shared intention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it’s true that social motor representation enables some joint actions, then social motor representation plays a distinctive role in grounding the purposiveness of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fully explicating joint action involves appeal to both pre-reflective and reflective structures, structures of motor representation as well as to structures of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second idea is really just a challenge.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Some joint actions involve both shared intention and social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there is a question about how these two can ever non-accidentally harmoniously contribute to a single joint action rather than always pulling in different directions.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question is a problem because the obvious answer---appeal to a process of planning---is blocked by the fact that shared intention and social motor representation involve different representational formats.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My very tentative suggestion was that some shared intentions may be anchored in social motor representations by means of demonstrative elements which refer to joint actions by deferring to components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that is right, experience of action has a key role to play in linking reflective and pre-reflective states and processes in joint action.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a:srcRect/>
          <a:stretch>
            <a:fillRect/>
          </a:stretch>
        </p:blipFill>
        <p:spPr bwMode="auto">
          <a:xfrm>
            <a:off x="0" y="43259"/>
            <a:ext cx="9144000" cy="6842125"/>
          </a:xfrm>
          <a:prstGeom prst="rect">
            <a:avLst/>
          </a:prstGeom>
          <a:noFill/>
          <a:ln w="9525">
            <a:noFill/>
            <a:round/>
            <a:headEnd/>
            <a:tailEnd/>
          </a:ln>
          <a:effectLst/>
        </p:spPr>
      </p:pic>
      <p:pic>
        <p:nvPicPr>
          <p:cNvPr id="4" name="Picture 3" descr="DSC_AB_5022-0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3" name="Rectangle 3"/>
          <p:cNvSpPr>
            <a:spLocks noChangeArrowheads="1"/>
          </p:cNvSpPr>
          <p:nvPr/>
        </p:nvSpPr>
        <p:spPr bwMode="auto">
          <a:xfrm>
            <a:off x="0" y="476176"/>
            <a:ext cx="5868144" cy="108061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4" name="Text Box 9"/>
          <p:cNvSpPr txBox="1">
            <a:spLocks noChangeArrowheads="1"/>
          </p:cNvSpPr>
          <p:nvPr/>
        </p:nvSpPr>
        <p:spPr bwMode="auto">
          <a:xfrm>
            <a:off x="468313" y="548631"/>
            <a:ext cx="80645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Shared Agency and Motor Representation</a:t>
            </a:r>
            <a:endParaRPr lang="en-GB" sz="3200" i="0" dirty="0">
              <a:effectLst>
                <a:glow rad="101600">
                  <a:srgbClr val="000000"/>
                </a:glow>
              </a:effectLst>
            </a:endParaRPr>
          </a:p>
        </p:txBody>
      </p:sp>
      <p:sp>
        <p:nvSpPr>
          <p:cNvPr id="3" name="Rectangle 2"/>
          <p:cNvSpPr/>
          <p:nvPr/>
        </p:nvSpPr>
        <p:spPr>
          <a:xfrm>
            <a:off x="1462460" y="921420"/>
            <a:ext cx="3044423" cy="400110"/>
          </a:xfrm>
          <a:prstGeom prst="rect">
            <a:avLst/>
          </a:prstGeom>
        </p:spPr>
        <p:txBody>
          <a:bodyPr wrap="none">
            <a:spAutoFit/>
          </a:bodyPr>
          <a:lstStyle/>
          <a:p>
            <a:pPr>
              <a:spcBef>
                <a:spcPct val="50000"/>
              </a:spcBef>
            </a:pPr>
            <a:r>
              <a:rPr lang="en-GB" sz="2000" i="0" dirty="0" err="1">
                <a:effectLst>
                  <a:glow rad="101600">
                    <a:srgbClr val="000000"/>
                  </a:glow>
                </a:effectLst>
              </a:rPr>
              <a:t>s.butterfill@warwick.ac.uk</a:t>
            </a:r>
            <a:endParaRPr lang="en-GB" sz="20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3834158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35" name="Rectangle 3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3595446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65" name="Rectangle 6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
        <p:nvSpPr>
          <p:cNvPr id="34" name="Rectangle 33"/>
          <p:cNvSpPr/>
          <p:nvPr/>
        </p:nvSpPr>
        <p:spPr bwMode="auto">
          <a:xfrm>
            <a:off x="0" y="-14524"/>
            <a:ext cx="9144000" cy="6858000"/>
          </a:xfrm>
          <a:prstGeom prst="rect">
            <a:avLst/>
          </a:prstGeom>
          <a:solidFill>
            <a:schemeClr val="tx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7843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229600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429425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430181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789631"/>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797185"/>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530236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3430161"/>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
        <p:nvSpPr>
          <p:cNvPr id="2" name="Rectangle 1"/>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990830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0816358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94782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4009568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Tree>
    <p:extLst>
      <p:ext uri="{BB962C8B-B14F-4D97-AF65-F5344CB8AC3E}">
        <p14:creationId xmlns:p14="http://schemas.microsoft.com/office/powerpoint/2010/main" val="19925757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3824820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5" name="Rectangle 14"/>
          <p:cNvSpPr/>
          <p:nvPr/>
        </p:nvSpPr>
        <p:spPr bwMode="auto">
          <a:xfrm>
            <a:off x="0" y="0"/>
            <a:ext cx="4572000" cy="6858000"/>
          </a:xfrm>
          <a:prstGeom prst="rect">
            <a:avLst/>
          </a:prstGeom>
          <a:solidFill>
            <a:schemeClr val="tx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4" name="Rectangle 13"/>
          <p:cNvSpPr/>
          <p:nvPr/>
        </p:nvSpPr>
        <p:spPr bwMode="auto">
          <a:xfrm>
            <a:off x="4572000" y="0"/>
            <a:ext cx="4572000" cy="6858000"/>
          </a:xfrm>
          <a:prstGeom prst="rect">
            <a:avLst/>
          </a:prstGeom>
          <a:solidFill>
            <a:schemeClr val="bg1">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93421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94177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060848"/>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068402"/>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494232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2701378"/>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Tree>
    <p:extLst>
      <p:ext uri="{BB962C8B-B14F-4D97-AF65-F5344CB8AC3E}">
        <p14:creationId xmlns:p14="http://schemas.microsoft.com/office/powerpoint/2010/main" val="1455016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397143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765059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406887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2591478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468802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436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29280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132487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smtClean="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3276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465441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15324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118414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766814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74505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601349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98397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76212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3077276"/>
            <a:ext cx="3907854" cy="2944012"/>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a:t>
            </a:r>
            <a:r>
              <a:rPr lang="en-US" i="0" dirty="0">
                <a:effectLst>
                  <a:glow rad="101600">
                    <a:srgbClr val="000000"/>
                  </a:glow>
                </a:effectLst>
              </a:rPr>
              <a:t>. we each have an agent-neutral motor representation of G; and </a:t>
            </a:r>
          </a:p>
          <a:p>
            <a:r>
              <a:rPr lang="en-US" i="0" dirty="0">
                <a:effectLst>
                  <a:glow rad="101600">
                    <a:srgbClr val="000000"/>
                  </a:glow>
                </a:effectLst>
              </a:rPr>
              <a:t>2. these representations would normally result in plans whose realization would normally involve action on the part of each of us.</a:t>
            </a:r>
            <a:endParaRPr lang="en-US" i="0" dirty="0"/>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motor representation of </a:t>
            </a:r>
            <a:r>
              <a:rPr lang="en-US" i="0" dirty="0" smtClean="0">
                <a:effectLst>
                  <a:glow rad="101600">
                    <a:srgbClr val="000000"/>
                  </a:glow>
                </a:effectLst>
              </a:rPr>
              <a:t>G </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389877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691680" y="2492896"/>
            <a:ext cx="5976664" cy="771623"/>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motor representation of </a:t>
            </a:r>
            <a:r>
              <a:rPr lang="en-US" i="0" dirty="0" smtClean="0">
                <a:effectLst>
                  <a:glow rad="101600">
                    <a:srgbClr val="000000"/>
                  </a:glow>
                </a:effectLst>
              </a:rPr>
              <a:t>G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****FIX WHAT THIS IS****</a:t>
            </a:r>
            <a:endParaRPr lang="en-US" i="0" dirty="0" smtClean="0">
              <a:effectLst>
                <a:glow rad="127000">
                  <a:schemeClr val="tx1">
                    <a:alpha val="75000"/>
                  </a:schemeClr>
                </a:glow>
              </a:effectLst>
            </a:endParaRPr>
          </a:p>
        </p:txBody>
      </p:sp>
    </p:spTree>
    <p:extLst>
      <p:ext uri="{BB962C8B-B14F-4D97-AF65-F5344CB8AC3E}">
        <p14:creationId xmlns:p14="http://schemas.microsoft.com/office/powerpoint/2010/main" val="824880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691680" y="2492896"/>
            <a:ext cx="5976664" cy="2125839"/>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***Shared Intention &amp; Shared Motor Representation play complementary roles: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cooking dinner vs. moving from here to here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riding to school together vs. arriving at a certain point</a:t>
            </a:r>
            <a:endParaRPr lang="en-US" i="0" dirty="0" smtClean="0">
              <a:effectLst>
                <a:glow rad="127000">
                  <a:schemeClr val="tx1">
                    <a:alpha val="75000"/>
                  </a:schemeClr>
                </a:glow>
              </a:effectLst>
            </a:endParaRPr>
          </a:p>
        </p:txBody>
      </p:sp>
    </p:spTree>
    <p:extLst>
      <p:ext uri="{BB962C8B-B14F-4D97-AF65-F5344CB8AC3E}">
        <p14:creationId xmlns:p14="http://schemas.microsoft.com/office/powerpoint/2010/main" val="3634573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cxnSp>
        <p:nvCxnSpPr>
          <p:cNvPr id="10" name="Straight Connector 9"/>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59358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2637493"/>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cxnSp>
        <p:nvCxnSpPr>
          <p:cNvPr id="3" name="Straight Connector 2"/>
          <p:cNvCxnSpPr>
            <a:endCxn id="17" idx="0"/>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rot="16200000">
            <a:off x="904865" y="2169709"/>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2688633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451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6" name="Straight Connector 15"/>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SC_AA_3213_s"/>
          <p:cNvPicPr>
            <a:picLocks noChangeAspect="1" noChangeArrowheads="1"/>
          </p:cNvPicPr>
          <p:nvPr/>
        </p:nvPicPr>
        <p:blipFill>
          <a:blip r:embed="rId3">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pic>
        <p:nvPicPr>
          <p:cNvPr id="10" name="Picture 10" descr="DSC_AA_3213_s"/>
          <p:cNvPicPr>
            <a:picLocks noChangeAspect="1" noChangeArrowheads="1"/>
          </p:cNvPicPr>
          <p:nvPr/>
        </p:nvPicPr>
        <p:blipFill>
          <a:blip r:embed="rId3">
            <a:lum bright="12000" contrast="30000"/>
            <a:alphaModFix amt="50000"/>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4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***INCLUDE DIMITRIS SLIDES</a:t>
            </a:r>
            <a:endParaRPr lang="en-US" i="0" dirty="0">
              <a:effectLst>
                <a:glow rad="101600">
                  <a:srgbClr val="000000"/>
                </a:glow>
              </a:effectLst>
              <a:ea typeface="Arial" charset="0"/>
              <a:cs typeface="Arial" charset="0"/>
            </a:endParaRPr>
          </a:p>
        </p:txBody>
      </p:sp>
      <p:sp>
        <p:nvSpPr>
          <p:cNvPr id="9" name="Rectangle 8"/>
          <p:cNvSpPr/>
          <p:nvPr/>
        </p:nvSpPr>
        <p:spPr>
          <a:xfrm>
            <a:off x="827584" y="477833"/>
            <a:ext cx="7200800"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***ASK NATI GROOP SLIDES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769441"/>
          </a:xfrm>
          <a:prstGeom prst="rect">
            <a:avLst/>
          </a:prstGeom>
        </p:spPr>
        <p:txBody>
          <a:bodyPr wrap="square">
            <a:spAutoFit/>
          </a:bodyPr>
          <a:lstStyle/>
          <a:p>
            <a:r>
              <a:rPr lang="en-US" i="0" dirty="0" smtClean="0"/>
              <a:t>***INCLUDE JUMPING (ask </a:t>
            </a:r>
            <a:r>
              <a:rPr lang="en-US" i="0" dirty="0" err="1" smtClean="0"/>
              <a:t>Cordula</a:t>
            </a:r>
            <a:r>
              <a:rPr lang="en-US" i="0" dirty="0" smtClean="0"/>
              <a:t>)</a:t>
            </a:r>
            <a:endParaRPr lang="en-US" i="0" dirty="0"/>
          </a:p>
        </p:txBody>
      </p:sp>
    </p:spTree>
    <p:extLst>
      <p:ext uri="{BB962C8B-B14F-4D97-AF65-F5344CB8AC3E}">
        <p14:creationId xmlns:p14="http://schemas.microsoft.com/office/powerpoint/2010/main" val="18367323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791647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775642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29605524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26520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7660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217040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0113755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6442698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2483440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395157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42468018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57250</TotalTime>
  <Words>5887</Words>
  <Application>Microsoft Macintosh PowerPoint</Application>
  <PresentationFormat>On-screen Show (4:3)</PresentationFormat>
  <Paragraphs>685</Paragraphs>
  <Slides>64</Slides>
  <Notes>57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2131</cp:revision>
  <cp:lastPrinted>2011-06-06T00:11:55Z</cp:lastPrinted>
  <dcterms:created xsi:type="dcterms:W3CDTF">2010-11-22T10:27:15Z</dcterms:created>
  <dcterms:modified xsi:type="dcterms:W3CDTF">2012-11-19T17:23:59Z</dcterms:modified>
  <cp:category/>
</cp:coreProperties>
</file>